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8" r:id="rId2"/>
    <p:sldMasterId id="2147483648" r:id="rId3"/>
    <p:sldMasterId id="2147483661" r:id="rId4"/>
    <p:sldMasterId id="2147483680" r:id="rId5"/>
  </p:sldMasterIdLst>
  <p:notesMasterIdLst>
    <p:notesMasterId r:id="rId27"/>
  </p:notesMasterIdLst>
  <p:sldIdLst>
    <p:sldId id="328" r:id="rId6"/>
    <p:sldId id="324" r:id="rId7"/>
    <p:sldId id="326" r:id="rId8"/>
    <p:sldId id="327" r:id="rId9"/>
    <p:sldId id="304" r:id="rId10"/>
    <p:sldId id="297" r:id="rId11"/>
    <p:sldId id="298" r:id="rId12"/>
    <p:sldId id="299" r:id="rId13"/>
    <p:sldId id="303" r:id="rId14"/>
    <p:sldId id="305" r:id="rId15"/>
    <p:sldId id="309" r:id="rId16"/>
    <p:sldId id="318" r:id="rId17"/>
    <p:sldId id="311" r:id="rId18"/>
    <p:sldId id="313" r:id="rId19"/>
    <p:sldId id="314" r:id="rId20"/>
    <p:sldId id="319" r:id="rId21"/>
    <p:sldId id="331" r:id="rId22"/>
    <p:sldId id="333" r:id="rId23"/>
    <p:sldId id="321" r:id="rId24"/>
    <p:sldId id="323"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D"/>
    <a:srgbClr val="8A0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2" autoAdjust="0"/>
    <p:restoredTop sz="94660"/>
  </p:normalViewPr>
  <p:slideViewPr>
    <p:cSldViewPr snapToGrid="0">
      <p:cViewPr>
        <p:scale>
          <a:sx n="67" d="100"/>
          <a:sy n="67" d="100"/>
        </p:scale>
        <p:origin x="9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3E4C1-CBDE-4A69-AA50-1916270822B5}" type="datetimeFigureOut">
              <a:rPr lang="en-US" smtClean="0"/>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5D7C1-E574-4210-8605-1B900B5CC5CC}" type="slidenum">
              <a:rPr lang="en-US" smtClean="0"/>
              <a:t>‹#›</a:t>
            </a:fld>
            <a:endParaRPr lang="en-US" dirty="0"/>
          </a:p>
        </p:txBody>
      </p:sp>
    </p:spTree>
    <p:extLst>
      <p:ext uri="{BB962C8B-B14F-4D97-AF65-F5344CB8AC3E}">
        <p14:creationId xmlns:p14="http://schemas.microsoft.com/office/powerpoint/2010/main" val="158791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0" y="0"/>
            <a:ext cx="12192000" cy="5248275"/>
          </a:xfrm>
          <a:prstGeom prst="rect">
            <a:avLst/>
          </a:prstGeom>
        </p:spPr>
        <p:txBody>
          <a:bodyPr anchor="ctr"/>
          <a:lstStyle>
            <a:lvl1pPr marL="0" indent="0" algn="ctr">
              <a:buNone/>
              <a:defRPr sz="54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Add New Section Title</a:t>
            </a:r>
          </a:p>
        </p:txBody>
      </p:sp>
      <p:sp>
        <p:nvSpPr>
          <p:cNvPr id="4" name="Text Placeholder 4">
            <a:extLst>
              <a:ext uri="{FF2B5EF4-FFF2-40B4-BE49-F238E27FC236}">
                <a16:creationId xmlns:a16="http://schemas.microsoft.com/office/drawing/2014/main" id="{1D27B43D-022C-4EB5-A1B1-83F2BFB9D5CC}"/>
              </a:ext>
            </a:extLst>
          </p:cNvPr>
          <p:cNvSpPr>
            <a:spLocks noGrp="1"/>
          </p:cNvSpPr>
          <p:nvPr>
            <p:ph type="body" sz="quarter" idx="11"/>
          </p:nvPr>
        </p:nvSpPr>
        <p:spPr>
          <a:xfrm>
            <a:off x="533399" y="5503249"/>
            <a:ext cx="10539412" cy="638803"/>
          </a:xfrm>
          <a:prstGeom prst="rect">
            <a:avLst/>
          </a:prstGeom>
        </p:spPr>
        <p:txBody>
          <a:bodyPr>
            <a:noAutofit/>
          </a:bodyPr>
          <a:lstStyle>
            <a:lvl1pPr marL="0" indent="0">
              <a:spcBef>
                <a:spcPts val="0"/>
              </a:spcBef>
              <a:buNone/>
              <a:defRPr sz="2000"/>
            </a:lvl1pPr>
          </a:lstStyle>
          <a:p>
            <a:r>
              <a:rPr lang="en-US" dirty="0"/>
              <a:t>Presenter Name, Title</a:t>
            </a:r>
          </a:p>
          <a:p>
            <a:r>
              <a:rPr lang="en-US" dirty="0"/>
              <a:t>Program Office</a:t>
            </a:r>
          </a:p>
        </p:txBody>
      </p:sp>
    </p:spTree>
    <p:extLst>
      <p:ext uri="{BB962C8B-B14F-4D97-AF65-F5344CB8AC3E}">
        <p14:creationId xmlns:p14="http://schemas.microsoft.com/office/powerpoint/2010/main" val="173028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8AF52C-B317-4215-901B-41AFE127C417}"/>
              </a:ext>
            </a:extLst>
          </p:cNvPr>
          <p:cNvSpPr>
            <a:spLocks noGrp="1"/>
          </p:cNvSpPr>
          <p:nvPr>
            <p:ph type="body" sz="quarter" idx="10" hasCustomPrompt="1"/>
          </p:nvPr>
        </p:nvSpPr>
        <p:spPr>
          <a:xfrm>
            <a:off x="7070351" y="1605107"/>
            <a:ext cx="4137659" cy="3647785"/>
          </a:xfrm>
          <a:prstGeom prst="rect">
            <a:avLst/>
          </a:prstGeom>
        </p:spPr>
        <p:txBody>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Name of Presenter 1</a:t>
            </a:r>
          </a:p>
          <a:p>
            <a:pPr lvl="0"/>
            <a:r>
              <a:rPr lang="en-US" dirty="0"/>
              <a:t>Title</a:t>
            </a:r>
          </a:p>
          <a:p>
            <a:pPr lvl="0"/>
            <a:r>
              <a:rPr lang="en-US" dirty="0"/>
              <a:t>Program Office</a:t>
            </a:r>
          </a:p>
          <a:p>
            <a:pPr lvl="0"/>
            <a:r>
              <a:rPr lang="en-US" dirty="0"/>
              <a:t>Contact Information</a:t>
            </a:r>
          </a:p>
          <a:p>
            <a:pPr lvl="0"/>
            <a:endParaRPr lang="en-US" dirty="0"/>
          </a:p>
          <a:p>
            <a:pPr lvl="0"/>
            <a:r>
              <a:rPr lang="en-US" dirty="0"/>
              <a:t>Name of Presenter 2</a:t>
            </a:r>
          </a:p>
          <a:p>
            <a:pPr lvl="0"/>
            <a:r>
              <a:rPr lang="en-US" dirty="0"/>
              <a:t>Title</a:t>
            </a:r>
          </a:p>
          <a:p>
            <a:pPr lvl="0"/>
            <a:r>
              <a:rPr lang="en-US" dirty="0"/>
              <a:t>Program Office</a:t>
            </a:r>
          </a:p>
          <a:p>
            <a:pPr lvl="0"/>
            <a:r>
              <a:rPr lang="en-US" dirty="0"/>
              <a:t>Contact Information</a:t>
            </a:r>
          </a:p>
        </p:txBody>
      </p:sp>
    </p:spTree>
    <p:extLst>
      <p:ext uri="{BB962C8B-B14F-4D97-AF65-F5344CB8AC3E}">
        <p14:creationId xmlns:p14="http://schemas.microsoft.com/office/powerpoint/2010/main" val="383091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Headline_Text only_bulle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3" name="Text Placeholder 2">
            <a:extLst>
              <a:ext uri="{FF2B5EF4-FFF2-40B4-BE49-F238E27FC236}">
                <a16:creationId xmlns:a16="http://schemas.microsoft.com/office/drawing/2014/main" id="{24C5C7CB-E948-4435-A80B-2641FB4D99F4}"/>
              </a:ext>
            </a:extLst>
          </p:cNvPr>
          <p:cNvSpPr>
            <a:spLocks noGrp="1"/>
          </p:cNvSpPr>
          <p:nvPr>
            <p:ph type="body" sz="quarter" idx="14" hasCustomPrompt="1"/>
          </p:nvPr>
        </p:nvSpPr>
        <p:spPr>
          <a:xfrm>
            <a:off x="868363" y="1097280"/>
            <a:ext cx="10596562" cy="3552825"/>
          </a:xfrm>
          <a:prstGeom prst="rect">
            <a:avLst/>
          </a:prstGeom>
        </p:spPr>
        <p:txBody>
          <a:bodyPr/>
          <a:lstStyle>
            <a:lvl1pPr marL="0" indent="0">
              <a:lnSpc>
                <a:spcPct val="100000"/>
              </a:lnSpc>
              <a:spcBef>
                <a:spcPts val="0"/>
              </a:spcBef>
              <a:buNone/>
              <a:defRPr sz="2400" b="1"/>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Courier New" panose="02070309020205020404" pitchFamily="49" charset="0"/>
              <a:buChar char="o"/>
              <a:defRPr sz="1800"/>
            </a:lvl3pPr>
            <a:lvl4pPr marL="1600200" indent="-228600">
              <a:lnSpc>
                <a:spcPct val="100000"/>
              </a:lnSpc>
              <a:spcBef>
                <a:spcPts val="0"/>
              </a:spcBef>
              <a:buFont typeface="Wingdings" panose="05000000000000000000" pitchFamily="2" charset="2"/>
              <a:buChar char="§"/>
              <a:defRPr sz="1800"/>
            </a:lvl4pPr>
            <a:lvl5pPr>
              <a:defRPr sz="1600"/>
            </a:lvl5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83012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Headline_Text w/imag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114798"/>
            <a:ext cx="4860925" cy="4926012"/>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11438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adline_Image Onl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19247" y="1097280"/>
            <a:ext cx="10953506" cy="5169877"/>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215281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Header_2 text columns">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32CFC8-F614-4B35-BE4F-240A5BC16563}"/>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12" name="Text Placeholder 21">
            <a:extLst>
              <a:ext uri="{FF2B5EF4-FFF2-40B4-BE49-F238E27FC236}">
                <a16:creationId xmlns:a16="http://schemas.microsoft.com/office/drawing/2014/main" id="{D491AACE-9B31-40A1-87E1-CFE284846A33}"/>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3" name="Text Placeholder 21">
            <a:extLst>
              <a:ext uri="{FF2B5EF4-FFF2-40B4-BE49-F238E27FC236}">
                <a16:creationId xmlns:a16="http://schemas.microsoft.com/office/drawing/2014/main" id="{CF378D7E-811C-48C4-B7B1-1B0C22FB9A22}"/>
              </a:ext>
            </a:extLst>
          </p:cNvPr>
          <p:cNvSpPr>
            <a:spLocks noGrp="1"/>
          </p:cNvSpPr>
          <p:nvPr>
            <p:ph type="body" sz="quarter" idx="14" hasCustomPrompt="1"/>
          </p:nvPr>
        </p:nvSpPr>
        <p:spPr>
          <a:xfrm>
            <a:off x="6626471"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69946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Headline_Text Onl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371600"/>
            <a:ext cx="10588868"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3" name="Text Placeholder 2">
            <a:extLst>
              <a:ext uri="{FF2B5EF4-FFF2-40B4-BE49-F238E27FC236}">
                <a16:creationId xmlns:a16="http://schemas.microsoft.com/office/drawing/2014/main" id="{96E7F487-AB39-456A-A2BA-B3AD9A7EC41E}"/>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61929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Headline_Text w/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371600"/>
            <a:ext cx="4860925" cy="4705693"/>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6" name="Text Placeholder 21">
            <a:extLst>
              <a:ext uri="{FF2B5EF4-FFF2-40B4-BE49-F238E27FC236}">
                <a16:creationId xmlns:a16="http://schemas.microsoft.com/office/drawing/2014/main" id="{C85B9E9B-6388-4169-BA90-8E8E5149D1BF}"/>
              </a:ext>
            </a:extLst>
          </p:cNvPr>
          <p:cNvSpPr>
            <a:spLocks noGrp="1"/>
          </p:cNvSpPr>
          <p:nvPr>
            <p:ph type="body" sz="quarter" idx="13" hasCustomPrompt="1"/>
          </p:nvPr>
        </p:nvSpPr>
        <p:spPr>
          <a:xfrm>
            <a:off x="868680" y="1371600"/>
            <a:ext cx="5524499"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338352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Headline_Image Onl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5" name="Picture Placeholder 13">
            <a:extLst>
              <a:ext uri="{FF2B5EF4-FFF2-40B4-BE49-F238E27FC236}">
                <a16:creationId xmlns:a16="http://schemas.microsoft.com/office/drawing/2014/main" id="{E3B30946-D9F4-40CA-A3F8-AC14D9093307}"/>
              </a:ext>
            </a:extLst>
          </p:cNvPr>
          <p:cNvSpPr>
            <a:spLocks noGrp="1"/>
          </p:cNvSpPr>
          <p:nvPr>
            <p:ph type="pic" sz="quarter" idx="10" hasCustomPrompt="1"/>
          </p:nvPr>
        </p:nvSpPr>
        <p:spPr>
          <a:xfrm>
            <a:off x="619247" y="1371600"/>
            <a:ext cx="10953506" cy="4862146"/>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Tree>
    <p:extLst>
      <p:ext uri="{BB962C8B-B14F-4D97-AF65-F5344CB8AC3E}">
        <p14:creationId xmlns:p14="http://schemas.microsoft.com/office/powerpoint/2010/main" val="331119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Header_2 text columns">
    <p:spTree>
      <p:nvGrpSpPr>
        <p:cNvPr id="1" name=""/>
        <p:cNvGrpSpPr/>
        <p:nvPr/>
      </p:nvGrpSpPr>
      <p:grpSpPr>
        <a:xfrm>
          <a:off x="0" y="0"/>
          <a:ext cx="0" cy="0"/>
          <a:chOff x="0" y="0"/>
          <a:chExt cx="0" cy="0"/>
        </a:xfrm>
      </p:grpSpPr>
      <p:sp>
        <p:nvSpPr>
          <p:cNvPr id="6" name="Text Placeholder 21">
            <a:extLst>
              <a:ext uri="{FF2B5EF4-FFF2-40B4-BE49-F238E27FC236}">
                <a16:creationId xmlns:a16="http://schemas.microsoft.com/office/drawing/2014/main" id="{E98E32E7-CA97-429C-A0F9-6959BCB57695}"/>
              </a:ext>
            </a:extLst>
          </p:cNvPr>
          <p:cNvSpPr>
            <a:spLocks noGrp="1"/>
          </p:cNvSpPr>
          <p:nvPr>
            <p:ph type="body" sz="quarter" idx="13" hasCustomPrompt="1"/>
          </p:nvPr>
        </p:nvSpPr>
        <p:spPr>
          <a:xfrm>
            <a:off x="868680"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8D52CBB9-14CA-43D6-BF28-FB14CE2C21BB}"/>
              </a:ext>
            </a:extLst>
          </p:cNvPr>
          <p:cNvSpPr>
            <a:spLocks noGrp="1"/>
          </p:cNvSpPr>
          <p:nvPr>
            <p:ph type="body" sz="quarter" idx="15"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8" name="Text Placeholder 21">
            <a:extLst>
              <a:ext uri="{FF2B5EF4-FFF2-40B4-BE49-F238E27FC236}">
                <a16:creationId xmlns:a16="http://schemas.microsoft.com/office/drawing/2014/main" id="{6F2A9BC8-2231-4A9E-A1D5-A8D025F62ABC}"/>
              </a:ext>
            </a:extLst>
          </p:cNvPr>
          <p:cNvSpPr>
            <a:spLocks noGrp="1"/>
          </p:cNvSpPr>
          <p:nvPr>
            <p:ph type="body" sz="quarter" idx="16" hasCustomPrompt="1"/>
          </p:nvPr>
        </p:nvSpPr>
        <p:spPr>
          <a:xfrm>
            <a:off x="6626471"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1626109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3.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www.youtube.com/user/usdotfra" TargetMode="External"/><Relationship Id="rId3" Type="http://schemas.openxmlformats.org/officeDocument/2006/relationships/image" Target="../media/image4.png"/><Relationship Id="rId7" Type="http://schemas.openxmlformats.org/officeDocument/2006/relationships/hyperlink" Target="https://twitter.com/USDOTFRA" TargetMode="External"/><Relationship Id="rId2"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hyperlink" Target="https://www.fra.dot.gov/Page/P0001" TargetMode="External"/><Relationship Id="rId5" Type="http://schemas.openxmlformats.org/officeDocument/2006/relationships/image" Target="../media/image5.png"/><Relationship Id="rId4" Type="http://schemas.openxmlformats.org/officeDocument/2006/relationships/hyperlink" Target="https://www.facebook.com/USDOTFRA"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70E30D-260A-47FF-BA86-4A32E33DC7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929" b="30222"/>
          <a:stretch/>
        </p:blipFill>
        <p:spPr>
          <a:xfrm>
            <a:off x="-10160" y="0"/>
            <a:ext cx="12202160" cy="4332226"/>
          </a:xfrm>
          <a:prstGeom prst="rect">
            <a:avLst/>
          </a:prstGeom>
        </p:spPr>
      </p:pic>
      <p:pic>
        <p:nvPicPr>
          <p:cNvPr id="18" name="Picture 17" descr="Text&#10;&#10;Description automatically generated">
            <a:extLst>
              <a:ext uri="{FF2B5EF4-FFF2-40B4-BE49-F238E27FC236}">
                <a16:creationId xmlns:a16="http://schemas.microsoft.com/office/drawing/2014/main" id="{76F03961-3F28-4604-9F98-52C4773D1A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9" name="TextBox 18">
            <a:extLst>
              <a:ext uri="{FF2B5EF4-FFF2-40B4-BE49-F238E27FC236}">
                <a16:creationId xmlns:a16="http://schemas.microsoft.com/office/drawing/2014/main" id="{A23A5A34-10DB-4B36-92FA-D4BEC7065511}"/>
              </a:ext>
            </a:extLst>
          </p:cNvPr>
          <p:cNvSpPr txBox="1"/>
          <p:nvPr userDrawn="1"/>
        </p:nvSpPr>
        <p:spPr>
          <a:xfrm>
            <a:off x="11001483" y="6424880"/>
            <a:ext cx="993531" cy="261610"/>
          </a:xfrm>
          <a:prstGeom prst="rect">
            <a:avLst/>
          </a:prstGeom>
          <a:noFill/>
        </p:spPr>
        <p:txBody>
          <a:bodyPr wrap="square" rtlCol="0">
            <a:spAutoFit/>
          </a:bodyPr>
          <a:lstStyle/>
          <a:p>
            <a:pPr algn="r"/>
            <a:fld id="{3BFEB588-6EBC-49E5-9771-77F1E3C5F57B}" type="datetime4">
              <a:rPr lang="en-US" sz="1050" smtClean="0"/>
              <a:pPr algn="r"/>
              <a:t>November 14, 2023</a:t>
            </a:fld>
            <a:endParaRPr lang="en-US" dirty="0"/>
          </a:p>
        </p:txBody>
      </p:sp>
      <p:sp>
        <p:nvSpPr>
          <p:cNvPr id="20" name="Rectangle 19">
            <a:extLst>
              <a:ext uri="{FF2B5EF4-FFF2-40B4-BE49-F238E27FC236}">
                <a16:creationId xmlns:a16="http://schemas.microsoft.com/office/drawing/2014/main" id="{620BE175-E547-4FE6-843F-C6F3D2A9FF94}"/>
              </a:ext>
            </a:extLst>
          </p:cNvPr>
          <p:cNvSpPr/>
          <p:nvPr userDrawn="1"/>
        </p:nvSpPr>
        <p:spPr>
          <a:xfrm>
            <a:off x="627184" y="-10160"/>
            <a:ext cx="3396176" cy="72136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160C9BA-AD2A-4E4A-AF5C-747BC85F4084}"/>
              </a:ext>
            </a:extLst>
          </p:cNvPr>
          <p:cNvSpPr txBox="1"/>
          <p:nvPr userDrawn="1"/>
        </p:nvSpPr>
        <p:spPr>
          <a:xfrm>
            <a:off x="808304" y="-99477"/>
            <a:ext cx="3022015" cy="830997"/>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RAIL</a:t>
            </a:r>
          </a:p>
        </p:txBody>
      </p:sp>
      <p:sp>
        <p:nvSpPr>
          <p:cNvPr id="22" name="TextBox 21">
            <a:extLst>
              <a:ext uri="{FF2B5EF4-FFF2-40B4-BE49-F238E27FC236}">
                <a16:creationId xmlns:a16="http://schemas.microsoft.com/office/drawing/2014/main" id="{5BE596F3-1B4B-487D-BF9A-50E68EA068DE}"/>
              </a:ext>
            </a:extLst>
          </p:cNvPr>
          <p:cNvSpPr txBox="1"/>
          <p:nvPr userDrawn="1"/>
        </p:nvSpPr>
        <p:spPr>
          <a:xfrm>
            <a:off x="555183" y="721360"/>
            <a:ext cx="3528256" cy="384721"/>
          </a:xfrm>
          <a:prstGeom prst="rect">
            <a:avLst/>
          </a:prstGeom>
          <a:noFill/>
        </p:spPr>
        <p:txBody>
          <a:bodyPr wrap="square" rtlCol="0">
            <a:spAutoFit/>
          </a:bodyPr>
          <a:lstStyle/>
          <a:p>
            <a:pPr algn="ctr"/>
            <a:r>
              <a:rPr lang="en-US" sz="1900" b="1" i="1" dirty="0">
                <a:solidFill>
                  <a:schemeClr val="bg1"/>
                </a:solidFill>
              </a:rPr>
              <a:t>MOVING AMERICA FORWARD</a:t>
            </a:r>
          </a:p>
        </p:txBody>
      </p:sp>
      <p:sp>
        <p:nvSpPr>
          <p:cNvPr id="23" name="Rectangle 22">
            <a:extLst>
              <a:ext uri="{FF2B5EF4-FFF2-40B4-BE49-F238E27FC236}">
                <a16:creationId xmlns:a16="http://schemas.microsoft.com/office/drawing/2014/main" id="{F550619C-C3E9-4620-8F8B-D3F946497766}"/>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5726831"/>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76F03961-3F28-4604-9F98-52C4773D1A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9" name="TextBox 18">
            <a:extLst>
              <a:ext uri="{FF2B5EF4-FFF2-40B4-BE49-F238E27FC236}">
                <a16:creationId xmlns:a16="http://schemas.microsoft.com/office/drawing/2014/main" id="{A23A5A34-10DB-4B36-92FA-D4BEC7065511}"/>
              </a:ext>
            </a:extLst>
          </p:cNvPr>
          <p:cNvSpPr txBox="1"/>
          <p:nvPr userDrawn="1"/>
        </p:nvSpPr>
        <p:spPr>
          <a:xfrm>
            <a:off x="11001483" y="6424880"/>
            <a:ext cx="993531" cy="261610"/>
          </a:xfrm>
          <a:prstGeom prst="rect">
            <a:avLst/>
          </a:prstGeom>
          <a:noFill/>
        </p:spPr>
        <p:txBody>
          <a:bodyPr wrap="square" rtlCol="0">
            <a:spAutoFit/>
          </a:bodyPr>
          <a:lstStyle/>
          <a:p>
            <a:pPr algn="r"/>
            <a:fld id="{80ADFED8-F71E-4842-AF38-B04513FD5E71}" type="slidenum">
              <a:rPr lang="en-US" sz="1050" smtClean="0"/>
              <a:t>‹#›</a:t>
            </a:fld>
            <a:endParaRPr lang="en-US" dirty="0"/>
          </a:p>
        </p:txBody>
      </p:sp>
      <p:sp>
        <p:nvSpPr>
          <p:cNvPr id="23" name="Rectangle 22">
            <a:extLst>
              <a:ext uri="{FF2B5EF4-FFF2-40B4-BE49-F238E27FC236}">
                <a16:creationId xmlns:a16="http://schemas.microsoft.com/office/drawing/2014/main" id="{F550619C-C3E9-4620-8F8B-D3F946497766}"/>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163D9C2-FFC9-4A12-BB1C-9B97B95DBEC9}"/>
              </a:ext>
            </a:extLst>
          </p:cNvPr>
          <p:cNvSpPr/>
          <p:nvPr userDrawn="1"/>
        </p:nvSpPr>
        <p:spPr>
          <a:xfrm>
            <a:off x="-13335" y="-8792"/>
            <a:ext cx="12218670" cy="526659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F7DBE46-F109-43BA-B316-BCF3C06F0715}"/>
              </a:ext>
            </a:extLst>
          </p:cNvPr>
          <p:cNvPicPr>
            <a:picLocks noChangeAspect="1"/>
          </p:cNvPicPr>
          <p:nvPr userDrawn="1"/>
        </p:nvPicPr>
        <p:blipFill rotWithShape="1">
          <a:blip r:embed="rId4">
            <a:alphaModFix amt="6000"/>
          </a:blip>
          <a:srcRect t="15238" b="5915"/>
          <a:stretch/>
        </p:blipFill>
        <p:spPr>
          <a:xfrm>
            <a:off x="0" y="0"/>
            <a:ext cx="12231809" cy="5257800"/>
          </a:xfrm>
          <a:prstGeom prst="rect">
            <a:avLst/>
          </a:prstGeom>
        </p:spPr>
      </p:pic>
    </p:spTree>
    <p:extLst>
      <p:ext uri="{BB962C8B-B14F-4D97-AF65-F5344CB8AC3E}">
        <p14:creationId xmlns:p14="http://schemas.microsoft.com/office/powerpoint/2010/main" val="3499074875"/>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1464F-4EE0-43A1-ADCC-2E59A0EE6D53}"/>
              </a:ext>
            </a:extLst>
          </p:cNvPr>
          <p:cNvSpPr/>
          <p:nvPr userDrawn="1"/>
        </p:nvSpPr>
        <p:spPr>
          <a:xfrm>
            <a:off x="631165" y="263067"/>
            <a:ext cx="11573270" cy="609601"/>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8FD3FEED-C698-405A-8DF4-7C9A391B625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0" name="TextBox 9">
            <a:extLst>
              <a:ext uri="{FF2B5EF4-FFF2-40B4-BE49-F238E27FC236}">
                <a16:creationId xmlns:a16="http://schemas.microsoft.com/office/drawing/2014/main" id="{D284C2BB-29BA-4F84-BC04-36D38F669067}"/>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sp>
        <p:nvSpPr>
          <p:cNvPr id="11" name="Rectangle 10">
            <a:extLst>
              <a:ext uri="{FF2B5EF4-FFF2-40B4-BE49-F238E27FC236}">
                <a16:creationId xmlns:a16="http://schemas.microsoft.com/office/drawing/2014/main" id="{ACB56078-0CAE-46F2-B856-21E501F4AC5F}"/>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3ED9FFF-EEB9-41D0-9203-5634EC404482}"/>
              </a:ext>
            </a:extLst>
          </p:cNvPr>
          <p:cNvSpPr/>
          <p:nvPr userDrawn="1"/>
        </p:nvSpPr>
        <p:spPr>
          <a:xfrm>
            <a:off x="463724" y="263067"/>
            <a:ext cx="97947" cy="609601"/>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1492611"/>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82"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56ACF-43B4-4DB7-889C-738437ED91AB}"/>
              </a:ext>
            </a:extLst>
          </p:cNvPr>
          <p:cNvSpPr/>
          <p:nvPr userDrawn="1"/>
        </p:nvSpPr>
        <p:spPr>
          <a:xfrm>
            <a:off x="631165" y="263067"/>
            <a:ext cx="11573270" cy="928127"/>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10;&#10;Description automatically generated">
            <a:extLst>
              <a:ext uri="{FF2B5EF4-FFF2-40B4-BE49-F238E27FC236}">
                <a16:creationId xmlns:a16="http://schemas.microsoft.com/office/drawing/2014/main" id="{64737A23-759A-4054-982D-AB38E8F5BE5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6" name="Rectangle 15">
            <a:extLst>
              <a:ext uri="{FF2B5EF4-FFF2-40B4-BE49-F238E27FC236}">
                <a16:creationId xmlns:a16="http://schemas.microsoft.com/office/drawing/2014/main" id="{FE308857-0AEE-4359-A3E3-E439F35E2B91}"/>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6FF416-9883-4CD3-BA93-DB369390D905}"/>
              </a:ext>
            </a:extLst>
          </p:cNvPr>
          <p:cNvSpPr/>
          <p:nvPr userDrawn="1"/>
        </p:nvSpPr>
        <p:spPr>
          <a:xfrm>
            <a:off x="463724" y="263066"/>
            <a:ext cx="97947" cy="932688"/>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926882C-6D6E-4E60-9615-AAD5E06A32A1}"/>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spTree>
    <p:extLst>
      <p:ext uri="{BB962C8B-B14F-4D97-AF65-F5344CB8AC3E}">
        <p14:creationId xmlns:p14="http://schemas.microsoft.com/office/powerpoint/2010/main" val="24992032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2CC230-1B8E-4339-A361-AF6B128AEB08}"/>
              </a:ext>
            </a:extLst>
          </p:cNvPr>
          <p:cNvSpPr/>
          <p:nvPr userDrawn="1"/>
        </p:nvSpPr>
        <p:spPr>
          <a:xfrm>
            <a:off x="-13335" y="-48838"/>
            <a:ext cx="12218670" cy="6955677"/>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252ADE5-09A0-4B7D-AE04-EAEFB50D3A7D}"/>
              </a:ext>
            </a:extLst>
          </p:cNvPr>
          <p:cNvSpPr txBox="1"/>
          <p:nvPr userDrawn="1"/>
        </p:nvSpPr>
        <p:spPr>
          <a:xfrm>
            <a:off x="1041720" y="1226916"/>
            <a:ext cx="4757195" cy="1015663"/>
          </a:xfrm>
          <a:prstGeom prst="rect">
            <a:avLst/>
          </a:prstGeom>
          <a:noFill/>
        </p:spPr>
        <p:txBody>
          <a:bodyPr wrap="square" rtlCol="0">
            <a:spAutoFit/>
          </a:bodyPr>
          <a:lstStyle/>
          <a:p>
            <a:r>
              <a:rPr lang="en-US" sz="6000" dirty="0">
                <a:solidFill>
                  <a:schemeClr val="bg1"/>
                </a:solidFill>
                <a:latin typeface="+mj-lt"/>
              </a:rPr>
              <a:t>Contact Us</a:t>
            </a:r>
          </a:p>
        </p:txBody>
      </p:sp>
      <p:pic>
        <p:nvPicPr>
          <p:cNvPr id="11" name="Picture 10">
            <a:extLst>
              <a:ext uri="{FF2B5EF4-FFF2-40B4-BE49-F238E27FC236}">
                <a16:creationId xmlns:a16="http://schemas.microsoft.com/office/drawing/2014/main" id="{480AE2E4-B270-415E-813A-9AB8B0E3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6367" y="5683280"/>
            <a:ext cx="3028711" cy="402641"/>
          </a:xfrm>
          <a:prstGeom prst="rect">
            <a:avLst/>
          </a:prstGeom>
        </p:spPr>
      </p:pic>
      <p:sp>
        <p:nvSpPr>
          <p:cNvPr id="12" name="TextBox 11">
            <a:extLst>
              <a:ext uri="{FF2B5EF4-FFF2-40B4-BE49-F238E27FC236}">
                <a16:creationId xmlns:a16="http://schemas.microsoft.com/office/drawing/2014/main" id="{9F400F38-C844-4DF7-B925-8C03B89A7575}"/>
              </a:ext>
            </a:extLst>
          </p:cNvPr>
          <p:cNvSpPr txBox="1"/>
          <p:nvPr userDrawn="1"/>
        </p:nvSpPr>
        <p:spPr>
          <a:xfrm>
            <a:off x="1148598" y="2200565"/>
            <a:ext cx="3104248" cy="923330"/>
          </a:xfrm>
          <a:prstGeom prst="rect">
            <a:avLst/>
          </a:prstGeom>
          <a:noFill/>
        </p:spPr>
        <p:txBody>
          <a:bodyPr wrap="none" rtlCol="0">
            <a:spAutoFit/>
          </a:bodyPr>
          <a:lstStyle/>
          <a:p>
            <a:r>
              <a:rPr lang="en-US" dirty="0">
                <a:solidFill>
                  <a:schemeClr val="bg1"/>
                </a:solidFill>
                <a:latin typeface="+mj-lt"/>
                <a:cs typeface="Arial" panose="020B0604020202020204" pitchFamily="34" charset="0"/>
              </a:rPr>
              <a:t>Federal Railroad Administration</a:t>
            </a:r>
          </a:p>
          <a:p>
            <a:r>
              <a:rPr lang="en-US" dirty="0">
                <a:solidFill>
                  <a:schemeClr val="bg1"/>
                </a:solidFill>
                <a:latin typeface="+mj-lt"/>
                <a:cs typeface="Arial" panose="020B0604020202020204" pitchFamily="34" charset="0"/>
              </a:rPr>
              <a:t>1200 New Jersey Avenue, SE</a:t>
            </a:r>
          </a:p>
          <a:p>
            <a:r>
              <a:rPr lang="en-US" dirty="0">
                <a:solidFill>
                  <a:schemeClr val="bg1"/>
                </a:solidFill>
                <a:latin typeface="+mj-lt"/>
                <a:cs typeface="Arial" panose="020B0604020202020204" pitchFamily="34" charset="0"/>
              </a:rPr>
              <a:t>Washington, DC 20590</a:t>
            </a:r>
          </a:p>
        </p:txBody>
      </p:sp>
      <p:pic>
        <p:nvPicPr>
          <p:cNvPr id="13" name="Picture 12">
            <a:hlinkClick r:id="rId4"/>
            <a:extLst>
              <a:ext uri="{FF2B5EF4-FFF2-40B4-BE49-F238E27FC236}">
                <a16:creationId xmlns:a16="http://schemas.microsoft.com/office/drawing/2014/main" id="{799A3F08-993F-4AE1-B850-FCD79C1F58F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83175"/>
          <a:stretch/>
        </p:blipFill>
        <p:spPr>
          <a:xfrm>
            <a:off x="1290543" y="3637832"/>
            <a:ext cx="290607" cy="481738"/>
          </a:xfrm>
          <a:prstGeom prst="rect">
            <a:avLst/>
          </a:prstGeom>
        </p:spPr>
      </p:pic>
      <p:sp>
        <p:nvSpPr>
          <p:cNvPr id="14" name="TextBox 13">
            <a:extLst>
              <a:ext uri="{FF2B5EF4-FFF2-40B4-BE49-F238E27FC236}">
                <a16:creationId xmlns:a16="http://schemas.microsoft.com/office/drawing/2014/main" id="{F22A22BB-C5CF-48E9-AB4D-8CF25719E6B1}"/>
              </a:ext>
            </a:extLst>
          </p:cNvPr>
          <p:cNvSpPr txBox="1"/>
          <p:nvPr userDrawn="1"/>
        </p:nvSpPr>
        <p:spPr>
          <a:xfrm>
            <a:off x="1167144" y="4233870"/>
            <a:ext cx="2336922" cy="307777"/>
          </a:xfrm>
          <a:prstGeom prst="rect">
            <a:avLst/>
          </a:prstGeom>
          <a:noFill/>
        </p:spPr>
        <p:txBody>
          <a:bodyPr wrap="none" rtlCol="0">
            <a:spAutoFit/>
          </a:bodyPr>
          <a:lstStyle/>
          <a:p>
            <a:r>
              <a:rPr lang="en-US" sz="1400" dirty="0">
                <a:solidFill>
                  <a:schemeClr val="bg1"/>
                </a:solidFill>
                <a:latin typeface="+mj-lt"/>
                <a:cs typeface="Arial" panose="020B0604020202020204" pitchFamily="34" charset="0"/>
              </a:rPr>
              <a:t>Connect with us at </a:t>
            </a:r>
            <a:r>
              <a:rPr lang="en-US" sz="1400" b="1" dirty="0">
                <a:solidFill>
                  <a:schemeClr val="bg1"/>
                </a:solidFill>
                <a:latin typeface="+mj-lt"/>
                <a:cs typeface="Arial" panose="020B0604020202020204" pitchFamily="34" charset="0"/>
              </a:rPr>
              <a:t>USDOTFRA</a:t>
            </a:r>
          </a:p>
        </p:txBody>
      </p:sp>
      <p:sp>
        <p:nvSpPr>
          <p:cNvPr id="15" name="Rectangle 14">
            <a:hlinkClick r:id="rId6"/>
            <a:extLst>
              <a:ext uri="{FF2B5EF4-FFF2-40B4-BE49-F238E27FC236}">
                <a16:creationId xmlns:a16="http://schemas.microsoft.com/office/drawing/2014/main" id="{4348008E-7CCD-4398-8E35-68F41DF7C638}"/>
              </a:ext>
            </a:extLst>
          </p:cNvPr>
          <p:cNvSpPr/>
          <p:nvPr userDrawn="1"/>
        </p:nvSpPr>
        <p:spPr>
          <a:xfrm>
            <a:off x="1188944" y="3176166"/>
            <a:ext cx="1727199" cy="16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hlinkClick r:id="rId7"/>
            <a:extLst>
              <a:ext uri="{FF2B5EF4-FFF2-40B4-BE49-F238E27FC236}">
                <a16:creationId xmlns:a16="http://schemas.microsoft.com/office/drawing/2014/main" id="{BF84A385-246A-4032-B15C-709D854A732F}"/>
              </a:ext>
            </a:extLst>
          </p:cNvPr>
          <p:cNvPicPr>
            <a:picLocks/>
          </p:cNvPicPr>
          <p:nvPr userDrawn="1"/>
        </p:nvPicPr>
        <p:blipFill rotWithShape="1">
          <a:blip r:embed="rId5" cstate="print">
            <a:extLst>
              <a:ext uri="{28A0092B-C50C-407E-A947-70E740481C1C}">
                <a14:useLocalDpi xmlns:a14="http://schemas.microsoft.com/office/drawing/2010/main" val="0"/>
              </a:ext>
            </a:extLst>
          </a:blip>
          <a:srcRect l="28958" r="35748"/>
          <a:stretch/>
        </p:blipFill>
        <p:spPr>
          <a:xfrm>
            <a:off x="1898620" y="3583884"/>
            <a:ext cx="484632" cy="481738"/>
          </a:xfrm>
          <a:prstGeom prst="rect">
            <a:avLst/>
          </a:prstGeom>
        </p:spPr>
      </p:pic>
      <p:pic>
        <p:nvPicPr>
          <p:cNvPr id="17" name="Picture 16">
            <a:hlinkClick r:id="rId8"/>
            <a:extLst>
              <a:ext uri="{FF2B5EF4-FFF2-40B4-BE49-F238E27FC236}">
                <a16:creationId xmlns:a16="http://schemas.microsoft.com/office/drawing/2014/main" id="{87CC3AE7-1990-4677-B80E-6D2016CE3B0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1972"/>
          <a:stretch/>
        </p:blipFill>
        <p:spPr>
          <a:xfrm>
            <a:off x="2700722" y="3637832"/>
            <a:ext cx="484093" cy="481738"/>
          </a:xfrm>
          <a:prstGeom prst="rect">
            <a:avLst/>
          </a:prstGeom>
        </p:spPr>
      </p:pic>
    </p:spTree>
    <p:extLst>
      <p:ext uri="{BB962C8B-B14F-4D97-AF65-F5344CB8AC3E}">
        <p14:creationId xmlns:p14="http://schemas.microsoft.com/office/powerpoint/2010/main" val="99647027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william.smith@dot.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D23EF7-687D-6A03-B91E-1AF73D14B3D4}"/>
              </a:ext>
            </a:extLst>
          </p:cNvPr>
          <p:cNvSpPr>
            <a:spLocks noGrp="1"/>
          </p:cNvSpPr>
          <p:nvPr>
            <p:ph type="body" sz="quarter" idx="11"/>
          </p:nvPr>
        </p:nvSpPr>
        <p:spPr/>
        <p:txBody>
          <a:bodyPr/>
          <a:lstStyle/>
          <a:p>
            <a:r>
              <a:rPr lang="en-US" dirty="0"/>
              <a:t>HOS APP and Complaint Hotline</a:t>
            </a:r>
          </a:p>
        </p:txBody>
      </p:sp>
      <p:sp>
        <p:nvSpPr>
          <p:cNvPr id="5" name="TextBox 4">
            <a:extLst>
              <a:ext uri="{FF2B5EF4-FFF2-40B4-BE49-F238E27FC236}">
                <a16:creationId xmlns:a16="http://schemas.microsoft.com/office/drawing/2014/main" id="{73012685-80AC-498C-B170-81EE58E80FCB}"/>
              </a:ext>
            </a:extLst>
          </p:cNvPr>
          <p:cNvSpPr txBox="1"/>
          <p:nvPr/>
        </p:nvSpPr>
        <p:spPr>
          <a:xfrm>
            <a:off x="458597" y="1090569"/>
            <a:ext cx="11274804" cy="5318620"/>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503AF733-53E1-0FE2-8842-CCE2A6527428}"/>
              </a:ext>
            </a:extLst>
          </p:cNvPr>
          <p:cNvPicPr>
            <a:picLocks noChangeAspect="1"/>
          </p:cNvPicPr>
          <p:nvPr/>
        </p:nvPicPr>
        <p:blipFill>
          <a:blip r:embed="rId2"/>
          <a:stretch>
            <a:fillRect/>
          </a:stretch>
        </p:blipFill>
        <p:spPr>
          <a:xfrm>
            <a:off x="3043237" y="1728787"/>
            <a:ext cx="5953125" cy="3895725"/>
          </a:xfrm>
          <a:prstGeom prst="rect">
            <a:avLst/>
          </a:prstGeom>
        </p:spPr>
      </p:pic>
    </p:spTree>
    <p:extLst>
      <p:ext uri="{BB962C8B-B14F-4D97-AF65-F5344CB8AC3E}">
        <p14:creationId xmlns:p14="http://schemas.microsoft.com/office/powerpoint/2010/main" val="160014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Key Trains – positive hand overs</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a:xfrm>
            <a:off x="868363" y="1652587"/>
            <a:ext cx="10596562" cy="3552825"/>
          </a:xfrm>
        </p:spPr>
        <p:txBody>
          <a:bodyPr/>
          <a:lstStyle/>
          <a:p>
            <a:r>
              <a:rPr lang="en-US" sz="3200" dirty="0"/>
              <a:t>Since EO28 is now a regulation under Part 232.103, direct positive handoffs are only required in “high urban threat areas”.</a:t>
            </a:r>
          </a:p>
          <a:p>
            <a:endParaRPr lang="en-US" sz="3200" dirty="0"/>
          </a:p>
          <a:p>
            <a:r>
              <a:rPr lang="en-US" sz="3200" dirty="0"/>
              <a:t>PHMSA, FRA and TSA allow a railroad to leave a key train in areas that are not designated “high urban threat areas” for 24 hours without a monitor. </a:t>
            </a:r>
          </a:p>
        </p:txBody>
      </p:sp>
    </p:spTree>
    <p:extLst>
      <p:ext uri="{BB962C8B-B14F-4D97-AF65-F5344CB8AC3E}">
        <p14:creationId xmlns:p14="http://schemas.microsoft.com/office/powerpoint/2010/main" val="250364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Wreck Relief Trains (Section 21103(d) of the HSL)</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a:xfrm>
            <a:off x="868363" y="1097280"/>
            <a:ext cx="10596562" cy="4238118"/>
          </a:xfrm>
        </p:spPr>
        <p:txBody>
          <a:bodyPr/>
          <a:lstStyle/>
          <a:p>
            <a:pPr marL="342900" indent="-342900">
              <a:buFont typeface="Arial" panose="020B0604020202020204" pitchFamily="34" charset="0"/>
              <a:buChar char="•"/>
            </a:pPr>
            <a:r>
              <a:rPr lang="en-US" dirty="0"/>
              <a:t>The wreck-relief provision provides that the crew of a wreck or relief train may be allowed to remain or go on duty for not more than 4 additional hours in any period of 24 consecutive hours when an emergency exists and the work of the crew is related to the emergency.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Crews must be notified when called, they are assigned as wreck relief and may be required to work up to 16 hours.</a:t>
            </a:r>
          </a:p>
          <a:p>
            <a:endParaRPr lang="en-US" dirty="0"/>
          </a:p>
          <a:p>
            <a:pPr marL="342900" indent="-342900">
              <a:buFont typeface="Arial" panose="020B0604020202020204" pitchFamily="34" charset="0"/>
              <a:buChar char="•"/>
            </a:pPr>
            <a:r>
              <a:rPr lang="en-US" dirty="0"/>
              <a:t>An emergency ends when the track is cleared, and the railroad line is open to traffic. The HSL specifies that an emergency ceases to exist for purposes of this provision when the track is cleared, and the line is open for traffic.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Crews can not be utilized in a curfew manner, and they are not being utilized to repair a main track outage.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5360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63575-303B-4544-8478-ECC9679A1681}"/>
              </a:ext>
            </a:extLst>
          </p:cNvPr>
          <p:cNvSpPr>
            <a:spLocks noGrp="1"/>
          </p:cNvSpPr>
          <p:nvPr>
            <p:ph type="body" sz="quarter" idx="11"/>
          </p:nvPr>
        </p:nvSpPr>
        <p:spPr/>
        <p:txBody>
          <a:bodyPr/>
          <a:lstStyle/>
          <a:p>
            <a:r>
              <a:rPr lang="en-US" dirty="0"/>
              <a:t>Exceeding 276 Hours</a:t>
            </a:r>
          </a:p>
        </p:txBody>
      </p:sp>
      <p:sp>
        <p:nvSpPr>
          <p:cNvPr id="3" name="Text Placeholder 2">
            <a:extLst>
              <a:ext uri="{FF2B5EF4-FFF2-40B4-BE49-F238E27FC236}">
                <a16:creationId xmlns:a16="http://schemas.microsoft.com/office/drawing/2014/main" id="{A2C558F8-A3BA-475C-BD19-A0078A9C7B26}"/>
              </a:ext>
            </a:extLst>
          </p:cNvPr>
          <p:cNvSpPr>
            <a:spLocks noGrp="1"/>
          </p:cNvSpPr>
          <p:nvPr>
            <p:ph type="body" sz="quarter" idx="14"/>
          </p:nvPr>
        </p:nvSpPr>
        <p:spPr>
          <a:xfrm>
            <a:off x="879475" y="1626466"/>
            <a:ext cx="10596562" cy="3552825"/>
          </a:xfrm>
        </p:spPr>
        <p:txBody>
          <a:bodyPr/>
          <a:lstStyle/>
          <a:p>
            <a:endParaRPr lang="en-US" dirty="0"/>
          </a:p>
          <a:p>
            <a:endParaRPr lang="en-US" dirty="0"/>
          </a:p>
        </p:txBody>
      </p:sp>
      <p:sp>
        <p:nvSpPr>
          <p:cNvPr id="6" name="Text Placeholder 2">
            <a:extLst>
              <a:ext uri="{FF2B5EF4-FFF2-40B4-BE49-F238E27FC236}">
                <a16:creationId xmlns:a16="http://schemas.microsoft.com/office/drawing/2014/main" id="{D52296EA-7F9C-4DB1-93C9-2F50C0BCC199}"/>
              </a:ext>
            </a:extLst>
          </p:cNvPr>
          <p:cNvSpPr txBox="1">
            <a:spLocks/>
          </p:cNvSpPr>
          <p:nvPr/>
        </p:nvSpPr>
        <p:spPr>
          <a:xfrm>
            <a:off x="1020763" y="1249680"/>
            <a:ext cx="10596562" cy="355282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8" name="TextBox 7">
            <a:extLst>
              <a:ext uri="{FF2B5EF4-FFF2-40B4-BE49-F238E27FC236}">
                <a16:creationId xmlns:a16="http://schemas.microsoft.com/office/drawing/2014/main" id="{DA499714-7F29-4184-9AE2-9113187D8D0A}"/>
              </a:ext>
            </a:extLst>
          </p:cNvPr>
          <p:cNvSpPr txBox="1"/>
          <p:nvPr/>
        </p:nvSpPr>
        <p:spPr>
          <a:xfrm>
            <a:off x="715963" y="1249680"/>
            <a:ext cx="10748962" cy="4703595"/>
          </a:xfrm>
          <a:prstGeom prst="rect">
            <a:avLst/>
          </a:prstGeom>
          <a:noFill/>
        </p:spPr>
        <p:txBody>
          <a:bodyPr wrap="square">
            <a:spAutoFit/>
          </a:bodyPr>
          <a:lstStyle/>
          <a:p>
            <a:pPr marL="0" marR="0">
              <a:lnSpc>
                <a:spcPct val="115000"/>
              </a:lnSpc>
              <a:spcBef>
                <a:spcPts val="1000"/>
              </a:spcBef>
              <a:spcAft>
                <a:spcPts val="0"/>
              </a:spcAft>
            </a:pPr>
            <a:r>
              <a:rPr lang="en-U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276 HOURS MONTHLY LIMITATION</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an employee performs covered service as a train employee at any time during a calendar month, then all service performed for the railroad during that month is limited to a total of 276 hours. (HSL § 21103(a)(1)</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 for the railroad includes:</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Covered service as a train employee, dispatcher, and signal maintainer.</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Deadhead to duty.</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Deadhead from duty to a point of final release.</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Commingled service.</a:t>
            </a: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Any other activity at the behest of the railroad.</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Once an employee is at or over 276 hours for a calendar month, he or she cannot perform any service for the railroad for the remainder of that calendar month.</a:t>
            </a:r>
          </a:p>
        </p:txBody>
      </p:sp>
    </p:spTree>
    <p:extLst>
      <p:ext uri="{BB962C8B-B14F-4D97-AF65-F5344CB8AC3E}">
        <p14:creationId xmlns:p14="http://schemas.microsoft.com/office/powerpoint/2010/main" val="169300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B7441-CBA1-495D-B374-EE9B5744CD89}"/>
              </a:ext>
            </a:extLst>
          </p:cNvPr>
          <p:cNvSpPr>
            <a:spLocks noGrp="1"/>
          </p:cNvSpPr>
          <p:nvPr>
            <p:ph type="body" sz="quarter" idx="11"/>
          </p:nvPr>
        </p:nvSpPr>
        <p:spPr/>
        <p:txBody>
          <a:bodyPr/>
          <a:lstStyle/>
          <a:p>
            <a:r>
              <a:rPr lang="en-US" dirty="0"/>
              <a:t>Circuitous Travel</a:t>
            </a:r>
          </a:p>
        </p:txBody>
      </p:sp>
      <p:sp>
        <p:nvSpPr>
          <p:cNvPr id="3" name="Text Placeholder 2">
            <a:extLst>
              <a:ext uri="{FF2B5EF4-FFF2-40B4-BE49-F238E27FC236}">
                <a16:creationId xmlns:a16="http://schemas.microsoft.com/office/drawing/2014/main" id="{CFDB1641-327B-4AE4-9090-FFCD22AA1E84}"/>
              </a:ext>
            </a:extLst>
          </p:cNvPr>
          <p:cNvSpPr>
            <a:spLocks noGrp="1"/>
          </p:cNvSpPr>
          <p:nvPr>
            <p:ph type="body" sz="quarter" idx="14"/>
          </p:nvPr>
        </p:nvSpPr>
        <p:spPr/>
        <p:txBody>
          <a:bodyPr/>
          <a:lstStyle/>
          <a:p>
            <a:r>
              <a:rPr lang="en-US" dirty="0"/>
              <a:t>This issue pertains to deadhead transportation from duty to the point of final release via a circuitous route, or with a lengthy </a:t>
            </a:r>
            <a:r>
              <a:rPr lang="en-US" i="1" u="sng" dirty="0"/>
              <a:t>delay</a:t>
            </a:r>
            <a:r>
              <a:rPr lang="en-US" dirty="0"/>
              <a:t> during the deadhead. Train crews have been required to enter deadhead transportation by riding with maintenance department employees that may stop to perform work while the crew waits. Occasionally, crews have been required to deadhead on trains going the opposite direction from the point of final release to a meeting point with a train going in the desired direction. The crew then changes trains and continues deadheading to the point of final release. These delays in deadhead transportation frequently consume several hours. FRA determined that compliance with the laws requires that railroads must exercise “due diligence” when providing employees the most suitable means of passenger transportation available to the point of final release.</a:t>
            </a:r>
          </a:p>
        </p:txBody>
      </p:sp>
    </p:spTree>
    <p:extLst>
      <p:ext uri="{BB962C8B-B14F-4D97-AF65-F5344CB8AC3E}">
        <p14:creationId xmlns:p14="http://schemas.microsoft.com/office/powerpoint/2010/main" val="161433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49B6-C076-4697-8054-4E812D434C00}"/>
              </a:ext>
            </a:extLst>
          </p:cNvPr>
          <p:cNvSpPr>
            <a:spLocks noGrp="1"/>
          </p:cNvSpPr>
          <p:nvPr>
            <p:ph type="body" sz="quarter" idx="11"/>
          </p:nvPr>
        </p:nvSpPr>
        <p:spPr/>
        <p:txBody>
          <a:bodyPr/>
          <a:lstStyle/>
          <a:p>
            <a:r>
              <a:rPr lang="en-US" dirty="0"/>
              <a:t>Failure to relieve at final terminal</a:t>
            </a:r>
          </a:p>
        </p:txBody>
      </p:sp>
      <p:sp>
        <p:nvSpPr>
          <p:cNvPr id="3" name="Text Placeholder 2">
            <a:extLst>
              <a:ext uri="{FF2B5EF4-FFF2-40B4-BE49-F238E27FC236}">
                <a16:creationId xmlns:a16="http://schemas.microsoft.com/office/drawing/2014/main" id="{A1EEA069-E95D-47B5-AC6E-714E20A3C0B4}"/>
              </a:ext>
            </a:extLst>
          </p:cNvPr>
          <p:cNvSpPr>
            <a:spLocks noGrp="1"/>
          </p:cNvSpPr>
          <p:nvPr>
            <p:ph type="body" sz="quarter" idx="14"/>
          </p:nvPr>
        </p:nvSpPr>
        <p:spPr/>
        <p:txBody>
          <a:bodyPr/>
          <a:lstStyle/>
          <a:p>
            <a:r>
              <a:rPr lang="en-US" dirty="0"/>
              <a:t>Final terminal locations afford the railroad multiple assets to assist in relieving a crew that has reached their HOS limit.  The FRA realizes there are certain challenges reaching a crew located at terminal; roads blocked by trains arriving or departing terminal, obtaining a yard/local limo, and crew swapping.  However, with all these factors, FRA would consider it a violation if the crew is not relieved within 20 - 40 minutes after them reaching their HOS limit (This being based on a case by case scenario).</a:t>
            </a:r>
          </a:p>
          <a:p>
            <a:endParaRPr lang="en-US" dirty="0"/>
          </a:p>
        </p:txBody>
      </p:sp>
    </p:spTree>
    <p:extLst>
      <p:ext uri="{BB962C8B-B14F-4D97-AF65-F5344CB8AC3E}">
        <p14:creationId xmlns:p14="http://schemas.microsoft.com/office/powerpoint/2010/main" val="21821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49B6-C076-4697-8054-4E812D434C00}"/>
              </a:ext>
            </a:extLst>
          </p:cNvPr>
          <p:cNvSpPr>
            <a:spLocks noGrp="1"/>
          </p:cNvSpPr>
          <p:nvPr>
            <p:ph type="body" sz="quarter" idx="11"/>
          </p:nvPr>
        </p:nvSpPr>
        <p:spPr/>
        <p:txBody>
          <a:bodyPr/>
          <a:lstStyle/>
          <a:p>
            <a:r>
              <a:rPr lang="en-US" dirty="0"/>
              <a:t>Consecutive on duty periods without federal rest</a:t>
            </a:r>
          </a:p>
        </p:txBody>
      </p:sp>
      <p:sp>
        <p:nvSpPr>
          <p:cNvPr id="3" name="Text Placeholder 2">
            <a:extLst>
              <a:ext uri="{FF2B5EF4-FFF2-40B4-BE49-F238E27FC236}">
                <a16:creationId xmlns:a16="http://schemas.microsoft.com/office/drawing/2014/main" id="{A1EEA069-E95D-47B5-AC6E-714E20A3C0B4}"/>
              </a:ext>
            </a:extLst>
          </p:cNvPr>
          <p:cNvSpPr>
            <a:spLocks noGrp="1"/>
          </p:cNvSpPr>
          <p:nvPr>
            <p:ph type="body" sz="quarter" idx="14"/>
          </p:nvPr>
        </p:nvSpPr>
        <p:spPr/>
        <p:txBody>
          <a:bodyPr/>
          <a:lstStyle/>
          <a:p>
            <a:r>
              <a:rPr lang="en-US" dirty="0"/>
              <a:t>After initiating an on-duty period, each day, for 6 or 7 consecutive days, an employee is prohibited from performing covered service as a train employee (freight operations) until receiving 48 or 72 consecutive hours off duty at his or her home terminal, unavailable for any service for any railroad.</a:t>
            </a:r>
          </a:p>
          <a:p>
            <a:endParaRPr lang="en-US" dirty="0"/>
          </a:p>
          <a:p>
            <a:r>
              <a:rPr lang="en-US" dirty="0"/>
              <a:t>It is after a sixth start to the AFHT, the railroad has 24 hours to work the employee back on a 7th start. If not utilized in the 24 hour window after the tie up from the sixth consecutive on duty period, they need to be deadheaded home for 48 hours rest. Working a 7th consecutive on duty period gets them 72 hours off.</a:t>
            </a:r>
          </a:p>
          <a:p>
            <a:endParaRPr lang="en-US" dirty="0"/>
          </a:p>
          <a:p>
            <a:r>
              <a:rPr lang="en-US" dirty="0"/>
              <a:t>An employee who has initiated an on-duty period on 6 or 7 consecutive days may return to perform non-covered service for the railroad before the completion of the 48 or 72 consecutive hours off duty, but the 48- or 72-hour off-duty period must be restarted after the non-covered service.</a:t>
            </a:r>
          </a:p>
          <a:p>
            <a:endParaRPr lang="en-US" dirty="0"/>
          </a:p>
        </p:txBody>
      </p:sp>
    </p:spTree>
    <p:extLst>
      <p:ext uri="{BB962C8B-B14F-4D97-AF65-F5344CB8AC3E}">
        <p14:creationId xmlns:p14="http://schemas.microsoft.com/office/powerpoint/2010/main" val="312739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ABC75-C0C4-46AF-9952-6474A8110915}"/>
              </a:ext>
            </a:extLst>
          </p:cNvPr>
          <p:cNvSpPr>
            <a:spLocks noGrp="1"/>
          </p:cNvSpPr>
          <p:nvPr>
            <p:ph type="body" sz="quarter" idx="11"/>
          </p:nvPr>
        </p:nvSpPr>
        <p:spPr/>
        <p:txBody>
          <a:bodyPr/>
          <a:lstStyle/>
          <a:p>
            <a:r>
              <a:rPr lang="en-US" dirty="0"/>
              <a:t>Act of God/Emergency Scenario </a:t>
            </a:r>
          </a:p>
        </p:txBody>
      </p:sp>
      <p:sp>
        <p:nvSpPr>
          <p:cNvPr id="3" name="Text Placeholder 2">
            <a:extLst>
              <a:ext uri="{FF2B5EF4-FFF2-40B4-BE49-F238E27FC236}">
                <a16:creationId xmlns:a16="http://schemas.microsoft.com/office/drawing/2014/main" id="{F3F1870D-7217-485F-81E7-F5B02BEA7273}"/>
              </a:ext>
            </a:extLst>
          </p:cNvPr>
          <p:cNvSpPr>
            <a:spLocks noGrp="1"/>
          </p:cNvSpPr>
          <p:nvPr>
            <p:ph type="body" sz="quarter" idx="14"/>
          </p:nvPr>
        </p:nvSpPr>
        <p:spPr/>
        <p:txBody>
          <a:bodyPr/>
          <a:lstStyle/>
          <a:p>
            <a:r>
              <a:rPr lang="en-US" dirty="0"/>
              <a:t>•	Judicial construction of this provision has limited the relief that it grants to situations that are truly unusual and exceptional.</a:t>
            </a:r>
          </a:p>
          <a:p>
            <a:endParaRPr lang="en-US" dirty="0"/>
          </a:p>
          <a:p>
            <a:r>
              <a:rPr lang="en-US" dirty="0"/>
              <a:t>•	Even where an extraordinary event or combination of events occurs that, by itself, would be sufficient to permit excess service, the railroad must still employ due diligence to avoid or limit such excess service.</a:t>
            </a:r>
          </a:p>
          <a:p>
            <a:endParaRPr lang="en-US" dirty="0"/>
          </a:p>
          <a:p>
            <a:r>
              <a:rPr lang="en-US" dirty="0"/>
              <a:t>•	The burden of proof rests with the railroad to establish both that an emergency existed and that excess service could not have been avoided.</a:t>
            </a:r>
          </a:p>
          <a:p>
            <a:endParaRPr lang="en-US" dirty="0"/>
          </a:p>
        </p:txBody>
      </p:sp>
    </p:spTree>
    <p:extLst>
      <p:ext uri="{BB962C8B-B14F-4D97-AF65-F5344CB8AC3E}">
        <p14:creationId xmlns:p14="http://schemas.microsoft.com/office/powerpoint/2010/main" val="378136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C89AF-650D-8317-195B-42213AA8DF03}"/>
              </a:ext>
            </a:extLst>
          </p:cNvPr>
          <p:cNvSpPr>
            <a:spLocks noGrp="1"/>
          </p:cNvSpPr>
          <p:nvPr>
            <p:ph type="body" sz="quarter" idx="11"/>
          </p:nvPr>
        </p:nvSpPr>
        <p:spPr/>
        <p:txBody>
          <a:bodyPr/>
          <a:lstStyle/>
          <a:p>
            <a:r>
              <a:rPr lang="en-US" dirty="0"/>
              <a:t>Managers performing covered service tasks</a:t>
            </a:r>
          </a:p>
          <a:p>
            <a:endParaRPr lang="en-US" dirty="0"/>
          </a:p>
        </p:txBody>
      </p:sp>
      <p:sp>
        <p:nvSpPr>
          <p:cNvPr id="3" name="Text Placeholder 2">
            <a:extLst>
              <a:ext uri="{FF2B5EF4-FFF2-40B4-BE49-F238E27FC236}">
                <a16:creationId xmlns:a16="http://schemas.microsoft.com/office/drawing/2014/main" id="{9E74C828-D503-F0A7-9838-674A818C5FB2}"/>
              </a:ext>
            </a:extLst>
          </p:cNvPr>
          <p:cNvSpPr>
            <a:spLocks noGrp="1"/>
          </p:cNvSpPr>
          <p:nvPr>
            <p:ph type="body" sz="quarter" idx="14"/>
          </p:nvPr>
        </p:nvSpPr>
        <p:spPr/>
        <p:txBody>
          <a:bodyPr/>
          <a:lstStyle/>
          <a:p>
            <a:r>
              <a:rPr lang="en-US" dirty="0"/>
              <a:t>This is not the “smoking gun” many in labor believe it to be.</a:t>
            </a:r>
          </a:p>
          <a:p>
            <a:endParaRPr lang="en-US" dirty="0"/>
          </a:p>
          <a:p>
            <a:r>
              <a:rPr lang="en-US" dirty="0"/>
              <a:t>When challenged by a FRA inspector a manager has several hours to generate a HOS record.  He or she will most likely generate a record that is missing many entrees, but it is still a HOS record.</a:t>
            </a:r>
          </a:p>
          <a:p>
            <a:endParaRPr lang="en-US" dirty="0"/>
          </a:p>
          <a:p>
            <a:r>
              <a:rPr lang="en-US" dirty="0"/>
              <a:t>A better course for reporting managers conducting covered service, is reporting a manager when you know they have performed service at the behest of the railroad prior to performing the covered service task. (Testing, Working an Accident, or at the end of their shift)  The covered service task will commingle and have higher percentage of generating a HSL violation. And always wait till the next month to report it.</a:t>
            </a:r>
          </a:p>
          <a:p>
            <a:endParaRPr lang="en-US" dirty="0"/>
          </a:p>
        </p:txBody>
      </p:sp>
    </p:spTree>
    <p:extLst>
      <p:ext uri="{BB962C8B-B14F-4D97-AF65-F5344CB8AC3E}">
        <p14:creationId xmlns:p14="http://schemas.microsoft.com/office/powerpoint/2010/main" val="119051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86B06-FED9-FD6B-C42C-5643BD55C0BE}"/>
              </a:ext>
            </a:extLst>
          </p:cNvPr>
          <p:cNvSpPr>
            <a:spLocks noGrp="1"/>
          </p:cNvSpPr>
          <p:nvPr>
            <p:ph type="body" sz="quarter" idx="11"/>
          </p:nvPr>
        </p:nvSpPr>
        <p:spPr/>
        <p:txBody>
          <a:bodyPr/>
          <a:lstStyle/>
          <a:p>
            <a:r>
              <a:rPr lang="en-US" dirty="0"/>
              <a:t>Covered Service tasks performed by managers &amp; yardmasters</a:t>
            </a:r>
          </a:p>
        </p:txBody>
      </p:sp>
      <p:sp>
        <p:nvSpPr>
          <p:cNvPr id="3" name="Text Placeholder 2">
            <a:extLst>
              <a:ext uri="{FF2B5EF4-FFF2-40B4-BE49-F238E27FC236}">
                <a16:creationId xmlns:a16="http://schemas.microsoft.com/office/drawing/2014/main" id="{50947BB2-861D-781A-76CC-29FFEA2BE618}"/>
              </a:ext>
            </a:extLst>
          </p:cNvPr>
          <p:cNvSpPr>
            <a:spLocks noGrp="1"/>
          </p:cNvSpPr>
          <p:nvPr>
            <p:ph type="body" sz="quarter" idx="14"/>
          </p:nvPr>
        </p:nvSpPr>
        <p:spPr/>
        <p:txBody>
          <a:bodyPr/>
          <a:lstStyle/>
          <a:p>
            <a:r>
              <a:rPr lang="en-US" dirty="0"/>
              <a:t>•	Lining switches either remotely or manually to accommodate the movement of trains or switching moves.</a:t>
            </a:r>
          </a:p>
          <a:p>
            <a:r>
              <a:rPr lang="en-US" dirty="0"/>
              <a:t>•	A manager or yardmaster functionally becomes a member of a train or yard crew on a temporary basis by relaying signals, making couplings or cuts, lining switches ahead or behind, or protecting a shoving movement. </a:t>
            </a:r>
          </a:p>
          <a:p>
            <a:r>
              <a:rPr lang="en-US" dirty="0"/>
              <a:t>•	Persons operating a remotely-controlled switching machine in a hump yard are covered under the train employees section of the HSL.</a:t>
            </a:r>
          </a:p>
          <a:p>
            <a:r>
              <a:rPr lang="en-US" b="1" i="1"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15000"/>
              </a:lnSpc>
              <a:spcBef>
                <a:spcPts val="0"/>
              </a:spcBef>
              <a:spcAft>
                <a:spcPts val="1000"/>
              </a:spcAft>
            </a:pPr>
            <a:r>
              <a:rPr lang="en-US" b="1" i="1" dirty="0">
                <a:effectLst/>
                <a:latin typeface="Calibri" panose="020F0502020204030204" pitchFamily="34" charset="0"/>
                <a:ea typeface="Calibri" panose="020F0502020204030204" pitchFamily="34" charset="0"/>
                <a:cs typeface="Times New Roman" panose="02020603050405020304" pitchFamily="18" charset="0"/>
              </a:rPr>
              <a:t>Note: FRA does not consider the duties of inputting switching data into a computer that lines switches automatically as covered service.</a:t>
            </a:r>
          </a:p>
          <a:p>
            <a:pPr marL="457200" marR="0">
              <a:lnSpc>
                <a:spcPct val="115000"/>
              </a:lnSpc>
              <a:spcBef>
                <a:spcPts val="0"/>
              </a:spcBef>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Additionally, managers may perform certain covered service tasks while conducting operational testing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82790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ABC75-C0C4-46AF-9952-6474A8110915}"/>
              </a:ext>
            </a:extLst>
          </p:cNvPr>
          <p:cNvSpPr>
            <a:spLocks noGrp="1"/>
          </p:cNvSpPr>
          <p:nvPr>
            <p:ph type="body" sz="quarter" idx="11"/>
          </p:nvPr>
        </p:nvSpPr>
        <p:spPr/>
        <p:txBody>
          <a:bodyPr/>
          <a:lstStyle/>
          <a:p>
            <a:r>
              <a:rPr lang="en-US" dirty="0"/>
              <a:t>Act of God/Emergency Scenario </a:t>
            </a:r>
          </a:p>
        </p:txBody>
      </p:sp>
      <p:sp>
        <p:nvSpPr>
          <p:cNvPr id="3" name="Text Placeholder 2">
            <a:extLst>
              <a:ext uri="{FF2B5EF4-FFF2-40B4-BE49-F238E27FC236}">
                <a16:creationId xmlns:a16="http://schemas.microsoft.com/office/drawing/2014/main" id="{F3F1870D-7217-485F-81E7-F5B02BEA7273}"/>
              </a:ext>
            </a:extLst>
          </p:cNvPr>
          <p:cNvSpPr>
            <a:spLocks noGrp="1"/>
          </p:cNvSpPr>
          <p:nvPr>
            <p:ph type="body" sz="quarter" idx="14"/>
          </p:nvPr>
        </p:nvSpPr>
        <p:spPr/>
        <p:txBody>
          <a:bodyPr/>
          <a:lstStyle/>
          <a:p>
            <a:r>
              <a:rPr lang="en-US" sz="2000" dirty="0">
                <a:solidFill>
                  <a:srgbClr val="FF0000"/>
                </a:solidFill>
              </a:rPr>
              <a:t>CIRCUMSTANCES THAT DO NOT WARRANT THE USE OF THE EMERGENCY PROVISION</a:t>
            </a:r>
          </a:p>
          <a:p>
            <a:r>
              <a:rPr lang="en-US" sz="2000" dirty="0"/>
              <a:t>The courts have recognized that delays and operational difficulties are common in the industry and must be regarded as entirely foreseeable; otherwise, the HSL will provide no protection whatsoever.</a:t>
            </a:r>
          </a:p>
          <a:p>
            <a:r>
              <a:rPr lang="en-US" sz="2000" dirty="0"/>
              <a:t>Common operational difficulties that the emergency provision does not provide relief from include, but are not limited to:</a:t>
            </a:r>
          </a:p>
          <a:p>
            <a:r>
              <a:rPr lang="en-US" sz="2000" dirty="0"/>
              <a:t>•	Broken drawbars.</a:t>
            </a:r>
          </a:p>
          <a:p>
            <a:r>
              <a:rPr lang="en-US" sz="2000" dirty="0"/>
              <a:t>•	Locomotive malfunctions.</a:t>
            </a:r>
          </a:p>
          <a:p>
            <a:r>
              <a:rPr lang="en-US" sz="2000" dirty="0"/>
              <a:t>•	Equipment failures.</a:t>
            </a:r>
          </a:p>
          <a:p>
            <a:r>
              <a:rPr lang="en-US" sz="2000" dirty="0"/>
              <a:t>•	Brake system failures.</a:t>
            </a:r>
          </a:p>
          <a:p>
            <a:r>
              <a:rPr lang="en-US" sz="2000" dirty="0"/>
              <a:t>•	Hot boxes.</a:t>
            </a:r>
          </a:p>
          <a:p>
            <a:r>
              <a:rPr lang="en-US" sz="2000" dirty="0"/>
              <a:t>•	Unexpected switching.</a:t>
            </a:r>
          </a:p>
          <a:p>
            <a:r>
              <a:rPr lang="en-US" sz="2000" dirty="0"/>
              <a:t>•	Doubling hills.</a:t>
            </a:r>
          </a:p>
          <a:p>
            <a:r>
              <a:rPr lang="en-US" sz="2000" dirty="0"/>
              <a:t>•	Meeting trains.</a:t>
            </a:r>
          </a:p>
          <a:p>
            <a:r>
              <a:rPr lang="en-US" sz="2000" dirty="0"/>
              <a:t>The need to clear a main track or cut a crossing also does not justify disregard of the limitations of the HSL. Such contingencies must normally be anticipated and met within the 12 hours. </a:t>
            </a:r>
          </a:p>
          <a:p>
            <a:endParaRPr lang="en-US" dirty="0"/>
          </a:p>
        </p:txBody>
      </p:sp>
    </p:spTree>
    <p:extLst>
      <p:ext uri="{BB962C8B-B14F-4D97-AF65-F5344CB8AC3E}">
        <p14:creationId xmlns:p14="http://schemas.microsoft.com/office/powerpoint/2010/main" val="361448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610CA-CD0C-470D-99A1-A9D85C051A12}"/>
              </a:ext>
            </a:extLst>
          </p:cNvPr>
          <p:cNvSpPr>
            <a:spLocks noGrp="1"/>
          </p:cNvSpPr>
          <p:nvPr>
            <p:ph type="body" sz="quarter" idx="11"/>
          </p:nvPr>
        </p:nvSpPr>
        <p:spPr/>
        <p:txBody>
          <a:bodyPr/>
          <a:lstStyle/>
          <a:p>
            <a:r>
              <a:rPr lang="en-US" dirty="0"/>
              <a:t>HSL violations – What FRA needs to process them</a:t>
            </a:r>
          </a:p>
          <a:p>
            <a:endParaRPr lang="en-US" dirty="0"/>
          </a:p>
        </p:txBody>
      </p:sp>
      <p:sp>
        <p:nvSpPr>
          <p:cNvPr id="3" name="Text Placeholder 2">
            <a:extLst>
              <a:ext uri="{FF2B5EF4-FFF2-40B4-BE49-F238E27FC236}">
                <a16:creationId xmlns:a16="http://schemas.microsoft.com/office/drawing/2014/main" id="{57010440-0707-45EE-B8A5-1D2EC8C9E7AA}"/>
              </a:ext>
            </a:extLst>
          </p:cNvPr>
          <p:cNvSpPr>
            <a:spLocks noGrp="1"/>
          </p:cNvSpPr>
          <p:nvPr>
            <p:ph type="body" sz="quarter" idx="14"/>
          </p:nvPr>
        </p:nvSpPr>
        <p:spPr>
          <a:xfrm>
            <a:off x="868363" y="1172781"/>
            <a:ext cx="10596562" cy="3552825"/>
          </a:xfrm>
        </p:spPr>
        <p:txBody>
          <a:bodyPr/>
          <a:lstStyle/>
          <a:p>
            <a:r>
              <a:rPr lang="en-US" dirty="0"/>
              <a:t>On all complaints</a:t>
            </a:r>
          </a:p>
          <a:p>
            <a:r>
              <a:rPr lang="en-US" dirty="0"/>
              <a:t>Train Symbol</a:t>
            </a:r>
          </a:p>
          <a:p>
            <a:r>
              <a:rPr lang="en-US" dirty="0"/>
              <a:t>On duty date </a:t>
            </a:r>
          </a:p>
          <a:p>
            <a:r>
              <a:rPr lang="en-US" dirty="0"/>
              <a:t>On duty time</a:t>
            </a:r>
          </a:p>
          <a:p>
            <a:r>
              <a:rPr lang="en-US" dirty="0"/>
              <a:t>Crew</a:t>
            </a:r>
          </a:p>
          <a:p>
            <a:r>
              <a:rPr lang="en-US" dirty="0"/>
              <a:t>Relief crew</a:t>
            </a:r>
          </a:p>
          <a:p>
            <a:r>
              <a:rPr lang="en-US" dirty="0"/>
              <a:t>Relief crew on duty date and time</a:t>
            </a:r>
          </a:p>
          <a:p>
            <a:r>
              <a:rPr lang="en-US" dirty="0"/>
              <a:t>Limo ordered time and Limo arrival time</a:t>
            </a:r>
          </a:p>
          <a:p>
            <a:endParaRPr lang="en-US" dirty="0"/>
          </a:p>
          <a:p>
            <a:r>
              <a:rPr lang="en-US" dirty="0"/>
              <a:t>If worked over 12 hours – </a:t>
            </a:r>
          </a:p>
          <a:p>
            <a:r>
              <a:rPr lang="en-US" dirty="0"/>
              <a:t>Who authorized</a:t>
            </a:r>
          </a:p>
          <a:p>
            <a:r>
              <a:rPr lang="en-US" dirty="0"/>
              <a:t>Radio channel</a:t>
            </a:r>
          </a:p>
          <a:p>
            <a:r>
              <a:rPr lang="en-US" dirty="0"/>
              <a:t>Lead locomotive number</a:t>
            </a:r>
          </a:p>
          <a:p>
            <a:endParaRPr lang="en-US" dirty="0"/>
          </a:p>
        </p:txBody>
      </p:sp>
    </p:spTree>
    <p:extLst>
      <p:ext uri="{BB962C8B-B14F-4D97-AF65-F5344CB8AC3E}">
        <p14:creationId xmlns:p14="http://schemas.microsoft.com/office/powerpoint/2010/main" val="50681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66242-28AA-4B07-8B09-3696B514CA72}"/>
              </a:ext>
            </a:extLst>
          </p:cNvPr>
          <p:cNvSpPr>
            <a:spLocks noGrp="1"/>
          </p:cNvSpPr>
          <p:nvPr>
            <p:ph type="body" sz="quarter" idx="11"/>
          </p:nvPr>
        </p:nvSpPr>
        <p:spPr/>
        <p:txBody>
          <a:bodyPr/>
          <a:lstStyle/>
          <a:p>
            <a:r>
              <a:rPr lang="en-US" sz="3200" b="1" dirty="0"/>
              <a:t>Crew at AFHT can’t get lodging</a:t>
            </a:r>
          </a:p>
        </p:txBody>
      </p:sp>
      <p:sp>
        <p:nvSpPr>
          <p:cNvPr id="3" name="Text Placeholder 2">
            <a:extLst>
              <a:ext uri="{FF2B5EF4-FFF2-40B4-BE49-F238E27FC236}">
                <a16:creationId xmlns:a16="http://schemas.microsoft.com/office/drawing/2014/main" id="{01F7AF96-FB66-4461-99DE-1D781D50554A}"/>
              </a:ext>
            </a:extLst>
          </p:cNvPr>
          <p:cNvSpPr>
            <a:spLocks noGrp="1"/>
          </p:cNvSpPr>
          <p:nvPr>
            <p:ph type="body" sz="quarter" idx="14"/>
          </p:nvPr>
        </p:nvSpPr>
        <p:spPr/>
        <p:txBody>
          <a:bodyPr/>
          <a:lstStyle/>
          <a:p>
            <a:r>
              <a:rPr lang="en-US" sz="3600" dirty="0"/>
              <a:t>When a crew at AFHT lodging cannot get a room. The railroad CAN NOT adjust the employee’s rest.  The employee’s release time must be amended.  This allows for correct monthly totals and in some cases corrects limbo times.  The railroad may either amend the record or place a notification in the system for the employee to amend the previous tour duty HOS record.</a:t>
            </a:r>
          </a:p>
        </p:txBody>
      </p:sp>
    </p:spTree>
    <p:extLst>
      <p:ext uri="{BB962C8B-B14F-4D97-AF65-F5344CB8AC3E}">
        <p14:creationId xmlns:p14="http://schemas.microsoft.com/office/powerpoint/2010/main" val="48271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A24E07-20AB-8E7A-F898-6A36FAC9C9E3}"/>
              </a:ext>
            </a:extLst>
          </p:cNvPr>
          <p:cNvSpPr>
            <a:spLocks noGrp="1"/>
          </p:cNvSpPr>
          <p:nvPr>
            <p:ph type="body" sz="quarter" idx="11"/>
          </p:nvPr>
        </p:nvSpPr>
        <p:spPr/>
        <p:txBody>
          <a:bodyPr/>
          <a:lstStyle/>
          <a:p>
            <a:r>
              <a:rPr lang="en-US" dirty="0"/>
              <a:t>CONTACT INFORMATION</a:t>
            </a:r>
          </a:p>
        </p:txBody>
      </p:sp>
      <p:sp>
        <p:nvSpPr>
          <p:cNvPr id="5" name="TextBox 4">
            <a:extLst>
              <a:ext uri="{FF2B5EF4-FFF2-40B4-BE49-F238E27FC236}">
                <a16:creationId xmlns:a16="http://schemas.microsoft.com/office/drawing/2014/main" id="{F47D1CEB-2658-0005-8E7C-C2D9B1DBDD62}"/>
              </a:ext>
            </a:extLst>
          </p:cNvPr>
          <p:cNvSpPr txBox="1"/>
          <p:nvPr/>
        </p:nvSpPr>
        <p:spPr>
          <a:xfrm>
            <a:off x="3543300" y="1381125"/>
            <a:ext cx="8172450" cy="3970318"/>
          </a:xfrm>
          <a:prstGeom prst="rect">
            <a:avLst/>
          </a:prstGeom>
          <a:noFill/>
        </p:spPr>
        <p:txBody>
          <a:bodyPr wrap="square" rtlCol="0">
            <a:spAutoFit/>
          </a:bodyPr>
          <a:lstStyle/>
          <a:p>
            <a:r>
              <a:rPr lang="en-US" sz="3600" dirty="0"/>
              <a:t>William T. “Bill” Smith</a:t>
            </a:r>
          </a:p>
          <a:p>
            <a:endParaRPr lang="en-US" sz="3600" dirty="0"/>
          </a:p>
          <a:p>
            <a:r>
              <a:rPr lang="en-US" sz="3600" dirty="0"/>
              <a:t>HSL/228 Subject Matter Expert</a:t>
            </a:r>
          </a:p>
          <a:p>
            <a:endParaRPr lang="en-US" sz="3600" dirty="0"/>
          </a:p>
          <a:p>
            <a:r>
              <a:rPr lang="en-US" sz="3600" dirty="0">
                <a:hlinkClick r:id="rId2"/>
              </a:rPr>
              <a:t>william.smith@dot.gov</a:t>
            </a:r>
            <a:endParaRPr lang="en-US" sz="3600" dirty="0"/>
          </a:p>
          <a:p>
            <a:endParaRPr lang="en-US" sz="3600" dirty="0"/>
          </a:p>
          <a:p>
            <a:r>
              <a:rPr lang="en-US" sz="3600" dirty="0"/>
              <a:t>682-305-6709</a:t>
            </a:r>
          </a:p>
        </p:txBody>
      </p:sp>
    </p:spTree>
    <p:extLst>
      <p:ext uri="{BB962C8B-B14F-4D97-AF65-F5344CB8AC3E}">
        <p14:creationId xmlns:p14="http://schemas.microsoft.com/office/powerpoint/2010/main" val="227344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610CA-CD0C-470D-99A1-A9D85C051A12}"/>
              </a:ext>
            </a:extLst>
          </p:cNvPr>
          <p:cNvSpPr>
            <a:spLocks noGrp="1"/>
          </p:cNvSpPr>
          <p:nvPr>
            <p:ph type="body" sz="quarter" idx="11"/>
          </p:nvPr>
        </p:nvSpPr>
        <p:spPr/>
        <p:txBody>
          <a:bodyPr/>
          <a:lstStyle/>
          <a:p>
            <a:r>
              <a:rPr lang="en-US" dirty="0"/>
              <a:t>HSL violations – What FRA does not need to process them</a:t>
            </a:r>
          </a:p>
          <a:p>
            <a:endParaRPr lang="en-US" dirty="0"/>
          </a:p>
        </p:txBody>
      </p:sp>
      <p:sp>
        <p:nvSpPr>
          <p:cNvPr id="3" name="Text Placeholder 2">
            <a:extLst>
              <a:ext uri="{FF2B5EF4-FFF2-40B4-BE49-F238E27FC236}">
                <a16:creationId xmlns:a16="http://schemas.microsoft.com/office/drawing/2014/main" id="{57010440-0707-45EE-B8A5-1D2EC8C9E7AA}"/>
              </a:ext>
            </a:extLst>
          </p:cNvPr>
          <p:cNvSpPr>
            <a:spLocks noGrp="1"/>
          </p:cNvSpPr>
          <p:nvPr>
            <p:ph type="body" sz="quarter" idx="14"/>
          </p:nvPr>
        </p:nvSpPr>
        <p:spPr>
          <a:xfrm>
            <a:off x="868363" y="1172781"/>
            <a:ext cx="10596562" cy="3552825"/>
          </a:xfrm>
        </p:spPr>
        <p:txBody>
          <a:bodyPr/>
          <a:lstStyle/>
          <a:p>
            <a:r>
              <a:rPr lang="en-US" dirty="0"/>
              <a:t>"I was called for the BNSFUP-06 on 02/09/22 on duty at 0716. The train was a Key train and was 15,992 tons. We worked west and arrived West Holt at approximately 1845. We were given a restricting signal at Elm and instructed to take the train to Pine and tie it down. Dispatcher 50 advised us that there was not a relief crew called for us. The CSXNS was the train ahead of us. They had to drop off the conductor at the East end of the siding and then pull in the rest of the way into the siding. At this time we advised the dispatcher that we would not have enough time to tie the train down. We suggested stopping at Cedar to allow us enough time to tie the train down and complete the Key Train Securement with the dispatcher. The dispatcher denied our suggestion and said to continue to Pine. We did so and as we expected did not have time to tie the train down. We were not relieved until 2105 when they finally found a crew to take over our train. The Corridor Manager was Wilson Walker. " </a:t>
            </a:r>
          </a:p>
          <a:p>
            <a:endParaRPr lang="en-US" dirty="0"/>
          </a:p>
        </p:txBody>
      </p:sp>
    </p:spTree>
    <p:extLst>
      <p:ext uri="{BB962C8B-B14F-4D97-AF65-F5344CB8AC3E}">
        <p14:creationId xmlns:p14="http://schemas.microsoft.com/office/powerpoint/2010/main" val="330994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E145E9-4DDA-B80A-8075-8E145426FF0B}"/>
              </a:ext>
            </a:extLst>
          </p:cNvPr>
          <p:cNvSpPr>
            <a:spLocks noGrp="1"/>
          </p:cNvSpPr>
          <p:nvPr>
            <p:ph type="body" sz="quarter" idx="11"/>
          </p:nvPr>
        </p:nvSpPr>
        <p:spPr>
          <a:xfrm>
            <a:off x="868363" y="358543"/>
            <a:ext cx="10691812" cy="1109529"/>
          </a:xfrm>
        </p:spPr>
        <p:txBody>
          <a:bodyPr/>
          <a:lstStyle/>
          <a:p>
            <a:r>
              <a:rPr lang="en-US" sz="2000" dirty="0"/>
              <a:t>WHY DOESN’T FRA PURSUE A VIOLATION WHEN CREWS SHOW BEING RELIEVED WITHIN 12 HOURS</a:t>
            </a:r>
          </a:p>
          <a:p>
            <a:endParaRPr lang="en-US" dirty="0"/>
          </a:p>
        </p:txBody>
      </p:sp>
      <p:sp>
        <p:nvSpPr>
          <p:cNvPr id="5" name="TextBox 4">
            <a:extLst>
              <a:ext uri="{FF2B5EF4-FFF2-40B4-BE49-F238E27FC236}">
                <a16:creationId xmlns:a16="http://schemas.microsoft.com/office/drawing/2014/main" id="{E868422A-4AE0-AFD2-1AB5-BD83AAC7B6F0}"/>
              </a:ext>
            </a:extLst>
          </p:cNvPr>
          <p:cNvSpPr txBox="1"/>
          <p:nvPr/>
        </p:nvSpPr>
        <p:spPr>
          <a:xfrm>
            <a:off x="597839" y="1677798"/>
            <a:ext cx="11232859" cy="3970318"/>
          </a:xfrm>
          <a:prstGeom prst="rect">
            <a:avLst/>
          </a:prstGeom>
          <a:noFill/>
        </p:spPr>
        <p:txBody>
          <a:bodyPr wrap="square" rtlCol="0">
            <a:spAutoFit/>
          </a:bodyPr>
          <a:lstStyle/>
          <a:p>
            <a:r>
              <a:rPr lang="en-US" sz="2800" dirty="0"/>
              <a:t>The Crew has certified their HOS record “All information is correct”. </a:t>
            </a:r>
          </a:p>
          <a:p>
            <a:endParaRPr lang="en-US" sz="2800" dirty="0"/>
          </a:p>
          <a:p>
            <a:r>
              <a:rPr lang="en-US" sz="2800" dirty="0"/>
              <a:t>The proper regulatorily recourse would be against the individual not the railroad, because the railroad did not falsify a federal document required under law.</a:t>
            </a:r>
          </a:p>
          <a:p>
            <a:endParaRPr lang="en-US" sz="2800" dirty="0"/>
          </a:p>
          <a:p>
            <a:r>
              <a:rPr lang="en-US" sz="2800" dirty="0"/>
              <a:t>Let’s say FRA the pursues a regulatory violation against the railroad, the railroad would simply fire the individual for falsifying a federally mandated document.</a:t>
            </a:r>
          </a:p>
        </p:txBody>
      </p:sp>
    </p:spTree>
    <p:extLst>
      <p:ext uri="{BB962C8B-B14F-4D97-AF65-F5344CB8AC3E}">
        <p14:creationId xmlns:p14="http://schemas.microsoft.com/office/powerpoint/2010/main" val="399911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Hours of Service Law (HSL) When a crew is required to be off a train</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a:xfrm>
            <a:off x="868363" y="1097280"/>
            <a:ext cx="10596562" cy="4514955"/>
          </a:xfrm>
        </p:spPr>
        <p:txBody>
          <a:bodyPr/>
          <a:lstStyle/>
          <a:p>
            <a:pPr marL="342900" indent="-342900">
              <a:buFont typeface="Arial" panose="020B0604020202020204" pitchFamily="34" charset="0"/>
              <a:buChar char="•"/>
            </a:pPr>
            <a:r>
              <a:rPr lang="en-US" dirty="0"/>
              <a:t>The Hours of Service Law (HSL) doesn’t require a railroad to have or try to have you at your final terminal within 12 hours.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doesn’t require a railroad to have you off a train in 12 hours.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does state at the end of a 12 hour on duty period, you must either be in deadhead transportation or awaiting deadhead transportation.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Awaiting deadhead transportation means the transportation is on duty, dedicated to your crew and headed to your location upon your crew reaching the 12 hour limit. </a:t>
            </a:r>
          </a:p>
        </p:txBody>
      </p:sp>
    </p:spTree>
    <p:extLst>
      <p:ext uri="{BB962C8B-B14F-4D97-AF65-F5344CB8AC3E}">
        <p14:creationId xmlns:p14="http://schemas.microsoft.com/office/powerpoint/2010/main" val="241432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Crew (Line of Road) at HOS limit with train secured</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p:txBody>
          <a:bodyPr/>
          <a:lstStyle/>
          <a:p>
            <a:r>
              <a:rPr lang="en-US" dirty="0"/>
              <a:t>Crews that have reached their HOS limit and have already secured their train.</a:t>
            </a:r>
          </a:p>
          <a:p>
            <a:endParaRPr lang="en-US" dirty="0"/>
          </a:p>
          <a:p>
            <a:r>
              <a:rPr lang="en-US" dirty="0"/>
              <a:t>The crew should ask the limo driver when he was ordered and when he started the process of transporting them.</a:t>
            </a:r>
          </a:p>
          <a:p>
            <a:endParaRPr lang="en-US" dirty="0"/>
          </a:p>
          <a:p>
            <a:pPr marL="342900" indent="-342900">
              <a:buFont typeface="Arial" panose="020B0604020202020204" pitchFamily="34" charset="0"/>
              <a:buChar char="•"/>
            </a:pPr>
            <a:r>
              <a:rPr lang="en-US" dirty="0"/>
              <a:t>	If he was enroute prior to the crew reaching their HOS-No Violation</a:t>
            </a:r>
          </a:p>
          <a:p>
            <a:pPr marL="342900" indent="-342900">
              <a:buFont typeface="Arial" panose="020B0604020202020204" pitchFamily="34" charset="0"/>
              <a:buChar char="•"/>
            </a:pPr>
            <a:r>
              <a:rPr lang="en-US" dirty="0"/>
              <a:t>	If he was still performing another call after the crew reached their 		HOS-Violation</a:t>
            </a:r>
          </a:p>
          <a:p>
            <a:pPr marL="342900" indent="-342900">
              <a:buFont typeface="Arial" panose="020B0604020202020204" pitchFamily="34" charset="0"/>
              <a:buChar char="•"/>
            </a:pPr>
            <a:r>
              <a:rPr lang="en-US" dirty="0"/>
              <a:t>	If he was enroute after the crew reached their HOS-Violation</a:t>
            </a:r>
          </a:p>
        </p:txBody>
      </p:sp>
    </p:spTree>
    <p:extLst>
      <p:ext uri="{BB962C8B-B14F-4D97-AF65-F5344CB8AC3E}">
        <p14:creationId xmlns:p14="http://schemas.microsoft.com/office/powerpoint/2010/main" val="97887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Crews (Line of Road) at HOS limit with train unsecured</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p:txBody>
          <a:bodyPr/>
          <a:lstStyle/>
          <a:p>
            <a:r>
              <a:rPr lang="en-US" dirty="0"/>
              <a:t>Crews that have reached their HOS limit and have not secured their train.  They must wait for a relief crew.</a:t>
            </a:r>
          </a:p>
          <a:p>
            <a:endParaRPr lang="en-US" dirty="0"/>
          </a:p>
          <a:p>
            <a:r>
              <a:rPr lang="en-US" dirty="0"/>
              <a:t>The HOS limited crew should ask the relief crew when they were called on duty.</a:t>
            </a:r>
          </a:p>
          <a:p>
            <a:endParaRPr lang="en-US" dirty="0"/>
          </a:p>
          <a:p>
            <a:pPr marL="342900" indent="-342900">
              <a:buFont typeface="Arial" panose="020B0604020202020204" pitchFamily="34" charset="0"/>
              <a:buChar char="•"/>
            </a:pPr>
            <a:r>
              <a:rPr lang="en-US" dirty="0"/>
              <a:t>If the relief crew was on duty prior to the crew reaching their HOS and had a limo/van prior to the crew reaching their HOS limit-No Violation</a:t>
            </a:r>
          </a:p>
          <a:p>
            <a:pPr marL="342900" indent="-342900">
              <a:buFont typeface="Arial" panose="020B0604020202020204" pitchFamily="34" charset="0"/>
              <a:buChar char="•"/>
            </a:pPr>
            <a:r>
              <a:rPr lang="en-US" dirty="0"/>
              <a:t>If the relief crew was on duty prior to the crew reaching their HOS and did not have a limo/van prior to the crew reaching their HOS limit-Violation</a:t>
            </a:r>
          </a:p>
          <a:p>
            <a:pPr marL="342900" indent="-342900">
              <a:buFont typeface="Arial" panose="020B0604020202020204" pitchFamily="34" charset="0"/>
              <a:buChar char="•"/>
            </a:pPr>
            <a:r>
              <a:rPr lang="en-US" dirty="0"/>
              <a:t>If a limo/van arrives without a relief crew-Violation</a:t>
            </a:r>
          </a:p>
          <a:p>
            <a:pPr marL="342900" indent="-342900">
              <a:buFont typeface="Arial" panose="020B0604020202020204" pitchFamily="34" charset="0"/>
              <a:buChar char="•"/>
            </a:pPr>
            <a:r>
              <a:rPr lang="en-US" dirty="0"/>
              <a:t>If a relief crew was call to dog catch multiple trains and is working another train, they are not relieving the HOS limited crew-Violation</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6456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Crew (At Terminal) at HOS limit with train Secured or Unsecured</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p:txBody>
          <a:bodyPr/>
          <a:lstStyle/>
          <a:p>
            <a:r>
              <a:rPr lang="en-US" dirty="0"/>
              <a:t>Crews that have reached their HOS limit and are at final terminals/release points.</a:t>
            </a:r>
          </a:p>
          <a:p>
            <a:endParaRPr lang="en-US" dirty="0"/>
          </a:p>
          <a:p>
            <a:r>
              <a:rPr lang="en-US" dirty="0"/>
              <a:t>Final terminal locations afford the railroad multiple assets to assist in relieving a crew that has reached their HOS limit.  The FRA realizes there are certain challenges reaching a crew located at terminal; roads blocked by trains arriving or departing terminal, obtaining a yard/local limo, and crew swapping.  However, with all these factors, FRA would consider it a violation if the crew is not relieved within 20 - 40 minutes after them reaching their HOS limit (This being based on a case by case scenario).</a:t>
            </a:r>
          </a:p>
        </p:txBody>
      </p:sp>
    </p:spTree>
    <p:extLst>
      <p:ext uri="{BB962C8B-B14F-4D97-AF65-F5344CB8AC3E}">
        <p14:creationId xmlns:p14="http://schemas.microsoft.com/office/powerpoint/2010/main" val="57759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6EDCA-EFC2-4473-A623-EB226B152405}"/>
              </a:ext>
            </a:extLst>
          </p:cNvPr>
          <p:cNvSpPr>
            <a:spLocks noGrp="1"/>
          </p:cNvSpPr>
          <p:nvPr>
            <p:ph type="body" sz="quarter" idx="11"/>
          </p:nvPr>
        </p:nvSpPr>
        <p:spPr/>
        <p:txBody>
          <a:bodyPr/>
          <a:lstStyle/>
          <a:p>
            <a:r>
              <a:rPr lang="en-US" dirty="0"/>
              <a:t>Babysitting unsecured trains</a:t>
            </a:r>
          </a:p>
        </p:txBody>
      </p:sp>
      <p:sp>
        <p:nvSpPr>
          <p:cNvPr id="3" name="Text Placeholder 2">
            <a:extLst>
              <a:ext uri="{FF2B5EF4-FFF2-40B4-BE49-F238E27FC236}">
                <a16:creationId xmlns:a16="http://schemas.microsoft.com/office/drawing/2014/main" id="{E9E672E2-4919-42E9-91EB-190C926830DE}"/>
              </a:ext>
            </a:extLst>
          </p:cNvPr>
          <p:cNvSpPr>
            <a:spLocks noGrp="1"/>
          </p:cNvSpPr>
          <p:nvPr>
            <p:ph type="body" sz="quarter" idx="14"/>
          </p:nvPr>
        </p:nvSpPr>
        <p:spPr>
          <a:xfrm>
            <a:off x="868363" y="1097280"/>
            <a:ext cx="10596562" cy="4441371"/>
          </a:xfrm>
        </p:spPr>
        <p:txBody>
          <a:bodyPr/>
          <a:lstStyle/>
          <a:p>
            <a:r>
              <a:rPr lang="en-US" sz="3200" dirty="0"/>
              <a:t>A U.S Supreme Court ruling stated rail crews that have reached their HOS limit may sit on an unsecured train “while awaiting deadhead transportation”, in mountain grade territory.</a:t>
            </a:r>
          </a:p>
          <a:p>
            <a:endParaRPr lang="en-US" sz="3200" dirty="0"/>
          </a:p>
          <a:p>
            <a:r>
              <a:rPr lang="en-US" sz="3200" dirty="0"/>
              <a:t>However, if the rail equipment begins to move, any action required to stop the movement would either be “covered service” or “service at the behest of the railroad”. This action would result in a HOS violation.</a:t>
            </a:r>
          </a:p>
        </p:txBody>
      </p:sp>
    </p:spTree>
    <p:extLst>
      <p:ext uri="{BB962C8B-B14F-4D97-AF65-F5344CB8AC3E}">
        <p14:creationId xmlns:p14="http://schemas.microsoft.com/office/powerpoint/2010/main" val="3703689727"/>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Line Head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line Head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2288</Words>
  <Application>Microsoft Office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Calibri Light</vt:lpstr>
      <vt:lpstr>Cambria</vt:lpstr>
      <vt:lpstr>Symbol</vt:lpstr>
      <vt:lpstr>Times New Roman</vt:lpstr>
      <vt:lpstr>Cover slide</vt:lpstr>
      <vt:lpstr>Section</vt:lpstr>
      <vt:lpstr>1-Line Headline</vt:lpstr>
      <vt:lpstr>2-line Headline</vt:lpstr>
      <vt:lpstr>Contact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Tolbert, Kimberly CTR (FRA)</dc:creator>
  <cp:lastModifiedBy>Smith, William (FRA)</cp:lastModifiedBy>
  <cp:revision>70</cp:revision>
  <dcterms:created xsi:type="dcterms:W3CDTF">2021-04-30T18:17:57Z</dcterms:created>
  <dcterms:modified xsi:type="dcterms:W3CDTF">2023-11-14T22:20:19Z</dcterms:modified>
</cp:coreProperties>
</file>